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DE9"/>
    <a:srgbClr val="DBE4ED"/>
    <a:srgbClr val="008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E8E4E-A86B-F84B-973B-EB6839769CAE}" v="4" dt="2025-06-09T14:42:19.174"/>
    <p1510:client id="{8C9C892B-4AAB-C648-9B54-C0C9280097A9}" v="3" dt="2025-06-09T12:15:45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ahian, Christian" userId="1993e283-aee7-4b30-be84-94b44be41636" providerId="ADAL" clId="{8C9C892B-4AAB-C648-9B54-C0C9280097A9}"/>
    <pc:docChg chg="undo custSel modSld">
      <pc:chgData name="Silahian, Christian" userId="1993e283-aee7-4b30-be84-94b44be41636" providerId="ADAL" clId="{8C9C892B-4AAB-C648-9B54-C0C9280097A9}" dt="2025-06-09T12:15:50.205" v="27" actId="1076"/>
      <pc:docMkLst>
        <pc:docMk/>
      </pc:docMkLst>
      <pc:sldChg chg="addSp modSp mod">
        <pc:chgData name="Silahian, Christian" userId="1993e283-aee7-4b30-be84-94b44be41636" providerId="ADAL" clId="{8C9C892B-4AAB-C648-9B54-C0C9280097A9}" dt="2025-06-09T12:15:50.205" v="27" actId="1076"/>
        <pc:sldMkLst>
          <pc:docMk/>
          <pc:sldMk cId="2021033998" sldId="256"/>
        </pc:sldMkLst>
        <pc:spChg chg="add mod">
          <ac:chgData name="Silahian, Christian" userId="1993e283-aee7-4b30-be84-94b44be41636" providerId="ADAL" clId="{8C9C892B-4AAB-C648-9B54-C0C9280097A9}" dt="2025-06-09T12:14:13.859" v="8" actId="207"/>
          <ac:spMkLst>
            <pc:docMk/>
            <pc:sldMk cId="2021033998" sldId="256"/>
            <ac:spMk id="2" creationId="{5C75D41A-F903-F5E7-F323-2C0C36DC0BFE}"/>
          </ac:spMkLst>
        </pc:spChg>
        <pc:graphicFrameChg chg="mod modGraphic">
          <ac:chgData name="Silahian, Christian" userId="1993e283-aee7-4b30-be84-94b44be41636" providerId="ADAL" clId="{8C9C892B-4AAB-C648-9B54-C0C9280097A9}" dt="2025-06-09T12:13:49.840" v="7" actId="14100"/>
          <ac:graphicFrameMkLst>
            <pc:docMk/>
            <pc:sldMk cId="2021033998" sldId="256"/>
            <ac:graphicFrameMk id="19" creationId="{FABCF6D2-A4DA-3C42-97BC-D7FC247491F7}"/>
          </ac:graphicFrameMkLst>
        </pc:graphicFrameChg>
        <pc:picChg chg="add mod">
          <ac:chgData name="Silahian, Christian" userId="1993e283-aee7-4b30-be84-94b44be41636" providerId="ADAL" clId="{8C9C892B-4AAB-C648-9B54-C0C9280097A9}" dt="2025-06-09T12:14:42.251" v="15" actId="1076"/>
          <ac:picMkLst>
            <pc:docMk/>
            <pc:sldMk cId="2021033998" sldId="256"/>
            <ac:picMk id="6" creationId="{5A6DF7DD-DCB2-C229-98F1-7B413F81997A}"/>
          </ac:picMkLst>
        </pc:picChg>
        <pc:picChg chg="add mod">
          <ac:chgData name="Silahian, Christian" userId="1993e283-aee7-4b30-be84-94b44be41636" providerId="ADAL" clId="{8C9C892B-4AAB-C648-9B54-C0C9280097A9}" dt="2025-06-09T12:15:28.221" v="24" actId="14100"/>
          <ac:picMkLst>
            <pc:docMk/>
            <pc:sldMk cId="2021033998" sldId="256"/>
            <ac:picMk id="9" creationId="{5ED48EA0-9AFE-2A7C-DE48-262E6C0FD252}"/>
          </ac:picMkLst>
        </pc:picChg>
        <pc:picChg chg="add mod">
          <ac:chgData name="Silahian, Christian" userId="1993e283-aee7-4b30-be84-94b44be41636" providerId="ADAL" clId="{8C9C892B-4AAB-C648-9B54-C0C9280097A9}" dt="2025-06-09T12:15:50.205" v="27" actId="1076"/>
          <ac:picMkLst>
            <pc:docMk/>
            <pc:sldMk cId="2021033998" sldId="256"/>
            <ac:picMk id="11" creationId="{9E38736A-5985-C5FB-61FD-9181FB8CAD24}"/>
          </ac:picMkLst>
        </pc:picChg>
      </pc:sldChg>
    </pc:docChg>
  </pc:docChgLst>
  <pc:docChgLst>
    <pc:chgData name="Silahian, Christian" userId="1993e283-aee7-4b30-be84-94b44be41636" providerId="ADAL" clId="{4D7E8E4E-A86B-F84B-973B-EB6839769CAE}"/>
    <pc:docChg chg="undo custSel modSld">
      <pc:chgData name="Silahian, Christian" userId="1993e283-aee7-4b30-be84-94b44be41636" providerId="ADAL" clId="{4D7E8E4E-A86B-F84B-973B-EB6839769CAE}" dt="2025-06-09T14:42:24.731" v="46" actId="1076"/>
      <pc:docMkLst>
        <pc:docMk/>
      </pc:docMkLst>
      <pc:sldChg chg="addSp modSp mod">
        <pc:chgData name="Silahian, Christian" userId="1993e283-aee7-4b30-be84-94b44be41636" providerId="ADAL" clId="{4D7E8E4E-A86B-F84B-973B-EB6839769CAE}" dt="2025-06-09T14:42:05.984" v="44" actId="14100"/>
        <pc:sldMkLst>
          <pc:docMk/>
          <pc:sldMk cId="2021033998" sldId="256"/>
        </pc:sldMkLst>
        <pc:spChg chg="add mod">
          <ac:chgData name="Silahian, Christian" userId="1993e283-aee7-4b30-be84-94b44be41636" providerId="ADAL" clId="{4D7E8E4E-A86B-F84B-973B-EB6839769CAE}" dt="2025-06-09T14:41:19.243" v="37" actId="14100"/>
          <ac:spMkLst>
            <pc:docMk/>
            <pc:sldMk cId="2021033998" sldId="256"/>
            <ac:spMk id="5" creationId="{39E43738-093E-3A8F-02DD-61A9198EA2E1}"/>
          </ac:spMkLst>
        </pc:spChg>
        <pc:graphicFrameChg chg="modGraphic">
          <ac:chgData name="Silahian, Christian" userId="1993e283-aee7-4b30-be84-94b44be41636" providerId="ADAL" clId="{4D7E8E4E-A86B-F84B-973B-EB6839769CAE}" dt="2025-06-09T12:18:41.080" v="24" actId="404"/>
          <ac:graphicFrameMkLst>
            <pc:docMk/>
            <pc:sldMk cId="2021033998" sldId="256"/>
            <ac:graphicFrameMk id="19" creationId="{FABCF6D2-A4DA-3C42-97BC-D7FC247491F7}"/>
          </ac:graphicFrameMkLst>
        </pc:graphicFrameChg>
        <pc:picChg chg="mod modCrop">
          <ac:chgData name="Silahian, Christian" userId="1993e283-aee7-4b30-be84-94b44be41636" providerId="ADAL" clId="{4D7E8E4E-A86B-F84B-973B-EB6839769CAE}" dt="2025-06-09T12:18:51.665" v="26" actId="732"/>
          <ac:picMkLst>
            <pc:docMk/>
            <pc:sldMk cId="2021033998" sldId="256"/>
            <ac:picMk id="3" creationId="{00218EF8-938A-F91E-DDED-568C4E4F1041}"/>
          </ac:picMkLst>
        </pc:picChg>
        <pc:picChg chg="mod modCrop">
          <ac:chgData name="Silahian, Christian" userId="1993e283-aee7-4b30-be84-94b44be41636" providerId="ADAL" clId="{4D7E8E4E-A86B-F84B-973B-EB6839769CAE}" dt="2025-06-09T12:19:18.533" v="32" actId="18131"/>
          <ac:picMkLst>
            <pc:docMk/>
            <pc:sldMk cId="2021033998" sldId="256"/>
            <ac:picMk id="4" creationId="{52398DA8-1321-1319-12A7-82773B4B16BF}"/>
          </ac:picMkLst>
        </pc:picChg>
        <pc:picChg chg="add mod">
          <ac:chgData name="Silahian, Christian" userId="1993e283-aee7-4b30-be84-94b44be41636" providerId="ADAL" clId="{4D7E8E4E-A86B-F84B-973B-EB6839769CAE}" dt="2025-06-09T14:42:05.984" v="44" actId="14100"/>
          <ac:picMkLst>
            <pc:docMk/>
            <pc:sldMk cId="2021033998" sldId="256"/>
            <ac:picMk id="10" creationId="{90518B06-9FFC-EA5C-299E-DE42FF7809B4}"/>
          </ac:picMkLst>
        </pc:picChg>
      </pc:sldChg>
      <pc:sldChg chg="addSp modSp mod">
        <pc:chgData name="Silahian, Christian" userId="1993e283-aee7-4b30-be84-94b44be41636" providerId="ADAL" clId="{4D7E8E4E-A86B-F84B-973B-EB6839769CAE}" dt="2025-06-09T14:42:24.731" v="46" actId="1076"/>
        <pc:sldMkLst>
          <pc:docMk/>
          <pc:sldMk cId="3327444502" sldId="257"/>
        </pc:sldMkLst>
        <pc:spChg chg="add mod">
          <ac:chgData name="Silahian, Christian" userId="1993e283-aee7-4b30-be84-94b44be41636" providerId="ADAL" clId="{4D7E8E4E-A86B-F84B-973B-EB6839769CAE}" dt="2025-06-09T12:16:59.443" v="3" actId="14100"/>
          <ac:spMkLst>
            <pc:docMk/>
            <pc:sldMk cId="3327444502" sldId="257"/>
            <ac:spMk id="3" creationId="{0F6C563A-14E2-BB91-CE04-CB593A27A912}"/>
          </ac:spMkLst>
        </pc:spChg>
        <pc:spChg chg="add mod">
          <ac:chgData name="Silahian, Christian" userId="1993e283-aee7-4b30-be84-94b44be41636" providerId="ADAL" clId="{4D7E8E4E-A86B-F84B-973B-EB6839769CAE}" dt="2025-06-09T14:42:19.173" v="45"/>
          <ac:spMkLst>
            <pc:docMk/>
            <pc:sldMk cId="3327444502" sldId="257"/>
            <ac:spMk id="7" creationId="{1F9390A9-446B-CF6F-4278-9967D16B23F7}"/>
          </ac:spMkLst>
        </pc:spChg>
        <pc:graphicFrameChg chg="modGraphic">
          <ac:chgData name="Silahian, Christian" userId="1993e283-aee7-4b30-be84-94b44be41636" providerId="ADAL" clId="{4D7E8E4E-A86B-F84B-973B-EB6839769CAE}" dt="2025-06-09T12:18:30.298" v="22" actId="404"/>
          <ac:graphicFrameMkLst>
            <pc:docMk/>
            <pc:sldMk cId="3327444502" sldId="257"/>
            <ac:graphicFrameMk id="19" creationId="{FABCF6D2-A4DA-3C42-97BC-D7FC247491F7}"/>
          </ac:graphicFrameMkLst>
        </pc:graphicFrameChg>
        <pc:picChg chg="mod modCrop">
          <ac:chgData name="Silahian, Christian" userId="1993e283-aee7-4b30-be84-94b44be41636" providerId="ADAL" clId="{4D7E8E4E-A86B-F84B-973B-EB6839769CAE}" dt="2025-06-09T12:18:16.364" v="20" actId="732"/>
          <ac:picMkLst>
            <pc:docMk/>
            <pc:sldMk cId="3327444502" sldId="257"/>
            <ac:picMk id="2" creationId="{F75F1C2C-C5B6-35A3-DADF-7143488445DE}"/>
          </ac:picMkLst>
        </pc:picChg>
        <pc:picChg chg="add mod">
          <ac:chgData name="Silahian, Christian" userId="1993e283-aee7-4b30-be84-94b44be41636" providerId="ADAL" clId="{4D7E8E4E-A86B-F84B-973B-EB6839769CAE}" dt="2025-06-09T12:17:15.039" v="4"/>
          <ac:picMkLst>
            <pc:docMk/>
            <pc:sldMk cId="3327444502" sldId="257"/>
            <ac:picMk id="4" creationId="{6C7C4367-60B7-9C28-273B-2C8055CBBF64}"/>
          </ac:picMkLst>
        </pc:picChg>
        <pc:picChg chg="add mod">
          <ac:chgData name="Silahian, Christian" userId="1993e283-aee7-4b30-be84-94b44be41636" providerId="ADAL" clId="{4D7E8E4E-A86B-F84B-973B-EB6839769CAE}" dt="2025-06-09T12:17:15.039" v="4"/>
          <ac:picMkLst>
            <pc:docMk/>
            <pc:sldMk cId="3327444502" sldId="257"/>
            <ac:picMk id="5" creationId="{FCE73C04-2150-FE86-CF3B-D1ABB6F95779}"/>
          </ac:picMkLst>
        </pc:picChg>
        <pc:picChg chg="add mod">
          <ac:chgData name="Silahian, Christian" userId="1993e283-aee7-4b30-be84-94b44be41636" providerId="ADAL" clId="{4D7E8E4E-A86B-F84B-973B-EB6839769CAE}" dt="2025-06-09T12:17:15.039" v="4"/>
          <ac:picMkLst>
            <pc:docMk/>
            <pc:sldMk cId="3327444502" sldId="257"/>
            <ac:picMk id="6" creationId="{6E977E25-ED45-63A9-1F96-46745F8D84FC}"/>
          </ac:picMkLst>
        </pc:picChg>
        <pc:picChg chg="add mod">
          <ac:chgData name="Silahian, Christian" userId="1993e283-aee7-4b30-be84-94b44be41636" providerId="ADAL" clId="{4D7E8E4E-A86B-F84B-973B-EB6839769CAE}" dt="2025-06-09T14:42:24.731" v="46" actId="1076"/>
          <ac:picMkLst>
            <pc:docMk/>
            <pc:sldMk cId="3327444502" sldId="257"/>
            <ac:picMk id="9" creationId="{C0365F3C-EA26-3EF4-6FEB-A5E23123A2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3A64C-5197-4148-806B-1648C38BBB42}" type="datetimeFigureOut">
              <a:rPr lang="en-US" smtClean="0"/>
              <a:t>6/9/25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77F06-C6C1-6248-9A24-16196F75F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9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7F06-C6C1-6248-9A24-16196F75F4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0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7F06-C6C1-6248-9A24-16196F75F4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CC68A-1380-5F46-B3F0-FC9EAF167820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7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E1A9-4539-5F4E-9F02-2B6B919AD632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4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A202D-21C8-394F-8BBE-255235304DDA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1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F8D7-DC4F-334B-9759-DDEB56B25765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0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0E4-1672-394F-80F9-CF89B14FF688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2EF2-6145-9844-AB8A-039ABF429107}" type="datetime1">
              <a:rPr lang="en-US" smtClean="0"/>
              <a:t>6/9/25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A212-26DE-B941-9022-39AA28BDA969}" type="datetime1">
              <a:rPr lang="en-US" smtClean="0"/>
              <a:t>6/9/25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BB35-6797-9E4F-8D47-39981AA7FA1A}" type="datetime1">
              <a:rPr lang="en-US" smtClean="0"/>
              <a:t>6/9/25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2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2D94-C7E7-D646-9E7F-546F50D9BCDB}" type="datetime1">
              <a:rPr lang="en-US" smtClean="0"/>
              <a:t>6/9/25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9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EFE7-7865-694B-9DDF-6726E3ED8AD1}" type="datetime1">
              <a:rPr lang="en-US" smtClean="0"/>
              <a:t>6/9/25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6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65A9-7E36-CD49-9694-3819582F3972}" type="datetime1">
              <a:rPr lang="en-US" smtClean="0"/>
              <a:t>6/9/25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Chase Corporation January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9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4880E-7030-C44D-8A3D-1D94CBB38888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Chase Corporation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75616-BA66-AD43-BE0B-20E94E15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3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microsoft.com/office/2007/relationships/media" Target="../media/media2.MOV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video" Target="../media/media2.MOV"/><Relationship Id="rId9" Type="http://schemas.openxmlformats.org/officeDocument/2006/relationships/hyperlink" Target="http://info.chasecorp.com/request-a-free-sample-or-technical-literature-chase-corp.-bridge-highway-division" TargetMode="External"/><Relationship Id="rId1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info.chasecorp.com/request-a-free-sample-or-technical-literature-chase-corp.-bridge-highway-division" TargetMode="External"/><Relationship Id="rId12" Type="http://schemas.openxmlformats.org/officeDocument/2006/relationships/image" Target="../media/image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.png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86541" y="6538287"/>
            <a:ext cx="4114800" cy="365125"/>
          </a:xfrm>
        </p:spPr>
        <p:txBody>
          <a:bodyPr/>
          <a:lstStyle/>
          <a:p>
            <a:r>
              <a:rPr lang="en-US" sz="900">
                <a:solidFill>
                  <a:schemeClr val="bg1"/>
                </a:solidFill>
              </a:rPr>
              <a:t>Confidential Chase Corporation January 2018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AA596C-0559-2A4A-91B1-2C8F780F6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1434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722E0-1688-0946-9B24-F4BDDCF22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ABCF6D2-A4DA-3C42-97BC-D7FC24749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69443"/>
              </p:ext>
            </p:extLst>
          </p:nvPr>
        </p:nvGraphicFramePr>
        <p:xfrm>
          <a:off x="8503" y="1453316"/>
          <a:ext cx="6002677" cy="41073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02854">
                  <a:extLst>
                    <a:ext uri="{9D8B030D-6E8A-4147-A177-3AD203B41FA5}">
                      <a16:colId xmlns:a16="http://schemas.microsoft.com/office/drawing/2014/main" val="626095988"/>
                    </a:ext>
                  </a:extLst>
                </a:gridCol>
                <a:gridCol w="4699823">
                  <a:extLst>
                    <a:ext uri="{9D8B030D-6E8A-4147-A177-3AD203B41FA5}">
                      <a16:colId xmlns:a16="http://schemas.microsoft.com/office/drawing/2014/main" val="1229580899"/>
                    </a:ext>
                  </a:extLst>
                </a:gridCol>
              </a:tblGrid>
              <a:tr h="45507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Project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City Of Riverside CA Muleglide field Trial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731791"/>
                  </a:ext>
                </a:extLst>
              </a:tr>
              <a:tr h="50366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Owner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City Of Riverside</a:t>
                      </a:r>
                      <a:endParaRPr lang="en-US" sz="12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385784"/>
                  </a:ext>
                </a:extLst>
              </a:tr>
              <a:tr h="51336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Completion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July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84698"/>
                  </a:ext>
                </a:extLst>
              </a:tr>
              <a:tr h="513363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Chase Products Used</a:t>
                      </a:r>
                      <a:r>
                        <a:rPr lang="en-US" sz="1200" b="1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Item # 75216 Muleglide Cable Pulling Lubricant Medium Viscosity 2.5 gallons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308924"/>
                  </a:ext>
                </a:extLst>
              </a:tr>
              <a:tr h="513363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Project Overview:</a:t>
                      </a:r>
                      <a:r>
                        <a:rPr lang="en-US" sz="1200" b="1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750 MCM Tri Plex underground cable pull at COR Training Yard</a:t>
                      </a:r>
                      <a:endParaRPr lang="en-US" sz="12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694106"/>
                  </a:ext>
                </a:extLst>
              </a:tr>
              <a:tr h="455074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Installer:</a:t>
                      </a:r>
                      <a:r>
                        <a:rPr lang="en-US" sz="1200" b="1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City Of Riverside install technicians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839644"/>
                  </a:ext>
                </a:extLst>
              </a:tr>
              <a:tr h="513363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Desired Outcome:	</a:t>
                      </a:r>
                      <a:r>
                        <a:rPr lang="en-US" sz="1200" b="1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Successful cable pull with minimal COF and clean up</a:t>
                      </a:r>
                      <a:endParaRPr lang="en-US" sz="12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800276"/>
                  </a:ext>
                </a:extLst>
              </a:tr>
              <a:tr h="513363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Result Achieved: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COR achieved a successful pull where other products has failed.  Less material required, less clean up, greater safety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57755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B3BB0EC-8F0E-9F4C-BD3A-88DCFDBAB2AA}"/>
              </a:ext>
            </a:extLst>
          </p:cNvPr>
          <p:cNvSpPr txBox="1"/>
          <p:nvPr/>
        </p:nvSpPr>
        <p:spPr>
          <a:xfrm>
            <a:off x="4663276" y="6322843"/>
            <a:ext cx="3272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Contact Information: Bprusinski@Chasecorp.com</a:t>
            </a:r>
          </a:p>
          <a:p>
            <a:pPr algn="ctr"/>
            <a:r>
              <a:rPr lang="en-US" sz="1100" dirty="0">
                <a:latin typeface="Helvetica" pitchFamily="2" charset="0"/>
              </a:rPr>
              <a:t>Need More Information? </a:t>
            </a:r>
            <a:r>
              <a:rPr lang="en-US" sz="1100" dirty="0">
                <a:latin typeface="Helvetica" pitchFamily="2" charset="0"/>
                <a:hlinkClick r:id="rId9"/>
              </a:rPr>
              <a:t>Click here</a:t>
            </a:r>
            <a:endParaRPr lang="en-US" sz="1100" dirty="0">
              <a:latin typeface="Helvetica" pitchFamily="2" charset="0"/>
            </a:endParaRPr>
          </a:p>
        </p:txBody>
      </p:sp>
      <p:pic>
        <p:nvPicPr>
          <p:cNvPr id="3" name="Mule Glide Pour">
            <a:hlinkClick r:id="" action="ppaction://media"/>
            <a:extLst>
              <a:ext uri="{FF2B5EF4-FFF2-40B4-BE49-F238E27FC236}">
                <a16:creationId xmlns:a16="http://schemas.microsoft.com/office/drawing/2014/main" id="{00218EF8-938A-F91E-DDED-568C4E4F1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6019685" y="1453319"/>
            <a:ext cx="2784949" cy="4107337"/>
          </a:xfrm>
          <a:prstGeom prst="rect">
            <a:avLst/>
          </a:prstGeom>
        </p:spPr>
      </p:pic>
      <p:pic>
        <p:nvPicPr>
          <p:cNvPr id="4" name="Mull Glide Pull Out Short">
            <a:hlinkClick r:id="" action="ppaction://media"/>
            <a:extLst>
              <a:ext uri="{FF2B5EF4-FFF2-40B4-BE49-F238E27FC236}">
                <a16:creationId xmlns:a16="http://schemas.microsoft.com/office/drawing/2014/main" id="{52398DA8-1321-1319-12A7-82773B4B16B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8336" t="5656" r="459" b="-236"/>
          <a:stretch>
            <a:fillRect/>
          </a:stretch>
        </p:blipFill>
        <p:spPr>
          <a:xfrm>
            <a:off x="8804634" y="1443027"/>
            <a:ext cx="3378862" cy="4127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75D41A-F903-F5E7-F323-2C0C36DC0BFE}"/>
              </a:ext>
            </a:extLst>
          </p:cNvPr>
          <p:cNvSpPr/>
          <p:nvPr/>
        </p:nvSpPr>
        <p:spPr>
          <a:xfrm>
            <a:off x="10026869" y="5433938"/>
            <a:ext cx="1986455" cy="1319792"/>
          </a:xfrm>
          <a:prstGeom prst="rect">
            <a:avLst/>
          </a:prstGeom>
          <a:solidFill>
            <a:srgbClr val="DBE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5A6DF7DD-DCB2-C229-98F1-7B413F8199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3952" y="5508081"/>
            <a:ext cx="1845176" cy="421828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5ED48EA0-9AFE-2A7C-DE48-262E6C0FD2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3951" y="5889631"/>
            <a:ext cx="1879053" cy="380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38736A-5985-C5FB-61FD-9181FB8CAD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3950" y="6264109"/>
            <a:ext cx="1622812" cy="4567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E43738-093E-3A8F-02DD-61A9198EA2E1}"/>
              </a:ext>
            </a:extLst>
          </p:cNvPr>
          <p:cNvSpPr/>
          <p:nvPr/>
        </p:nvSpPr>
        <p:spPr>
          <a:xfrm>
            <a:off x="61088" y="5608876"/>
            <a:ext cx="2838523" cy="1144854"/>
          </a:xfrm>
          <a:prstGeom prst="rect">
            <a:avLst/>
          </a:prstGeom>
          <a:solidFill>
            <a:srgbClr val="DBE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blue triangle with white logo&#10;&#10;AI-generated content may be incorrect.">
            <a:extLst>
              <a:ext uri="{FF2B5EF4-FFF2-40B4-BE49-F238E27FC236}">
                <a16:creationId xmlns:a16="http://schemas.microsoft.com/office/drawing/2014/main" id="{90518B06-9FFC-EA5C-299E-DE42FF7809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387" y="5718994"/>
            <a:ext cx="2383536" cy="10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86541" y="6538287"/>
            <a:ext cx="4114800" cy="365125"/>
          </a:xfrm>
        </p:spPr>
        <p:txBody>
          <a:bodyPr/>
          <a:lstStyle/>
          <a:p>
            <a:r>
              <a:rPr lang="en-US" sz="900">
                <a:solidFill>
                  <a:schemeClr val="bg1"/>
                </a:solidFill>
              </a:rPr>
              <a:t>Confidential Chase Corporation January 2018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AA596C-0559-2A4A-91B1-2C8F780F6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434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722E0-1688-0946-9B24-F4BDDCF22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ABCF6D2-A4DA-3C42-97BC-D7FC24749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143083"/>
              </p:ext>
            </p:extLst>
          </p:nvPr>
        </p:nvGraphicFramePr>
        <p:xfrm>
          <a:off x="8504" y="1434352"/>
          <a:ext cx="7317206" cy="418477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34562">
                  <a:extLst>
                    <a:ext uri="{9D8B030D-6E8A-4147-A177-3AD203B41FA5}">
                      <a16:colId xmlns:a16="http://schemas.microsoft.com/office/drawing/2014/main" val="626095988"/>
                    </a:ext>
                  </a:extLst>
                </a:gridCol>
                <a:gridCol w="5982644">
                  <a:extLst>
                    <a:ext uri="{9D8B030D-6E8A-4147-A177-3AD203B41FA5}">
                      <a16:colId xmlns:a16="http://schemas.microsoft.com/office/drawing/2014/main" val="1229580899"/>
                    </a:ext>
                  </a:extLst>
                </a:gridCol>
              </a:tblGrid>
              <a:tr h="4572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Project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Muletape WP2500P Manufacturing Process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731791"/>
                  </a:ext>
                </a:extLst>
              </a:tr>
              <a:tr h="50605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Owner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Chase Neptco</a:t>
                      </a:r>
                      <a:endParaRPr lang="en-US" sz="12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385784"/>
                  </a:ext>
                </a:extLst>
              </a:tr>
              <a:tr h="51580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Completion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December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84698"/>
                  </a:ext>
                </a:extLst>
              </a:tr>
              <a:tr h="515809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Chase Products Used</a:t>
                      </a:r>
                      <a:r>
                        <a:rPr lang="en-US" sz="1200" b="1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WP2500P 2500 Pound Woven Polyester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308924"/>
                  </a:ext>
                </a:extLst>
              </a:tr>
              <a:tr h="515809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Project Overview:</a:t>
                      </a:r>
                      <a:r>
                        <a:rPr lang="en-US" sz="1200" b="1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Demonstration of Machine speed and efficiency </a:t>
                      </a:r>
                      <a:endParaRPr lang="en-US" sz="12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694106"/>
                  </a:ext>
                </a:extLst>
              </a:tr>
              <a:tr h="457242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Installer:</a:t>
                      </a:r>
                      <a:r>
                        <a:rPr lang="en-US" sz="1200" b="1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Neptco Muletape manufacturing facility Hickory 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839644"/>
                  </a:ext>
                </a:extLst>
              </a:tr>
              <a:tr h="515809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Desired Outcome:	</a:t>
                      </a:r>
                      <a:r>
                        <a:rPr lang="en-US" sz="1200" b="1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Demonstration video of how Muletape is woven </a:t>
                      </a:r>
                      <a:endParaRPr lang="en-US" sz="12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800276"/>
                  </a:ext>
                </a:extLst>
              </a:tr>
              <a:tr h="515809"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Result Achieved: </a:t>
                      </a:r>
                      <a:endParaRPr lang="en-US" sz="12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Muletape manufactures at 99% Quality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57755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B3BB0EC-8F0E-9F4C-BD3A-88DCFDBAB2AA}"/>
              </a:ext>
            </a:extLst>
          </p:cNvPr>
          <p:cNvSpPr txBox="1"/>
          <p:nvPr/>
        </p:nvSpPr>
        <p:spPr>
          <a:xfrm>
            <a:off x="4663276" y="6322843"/>
            <a:ext cx="3272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Contact Information: Bprusinski@Chasecorp.com</a:t>
            </a:r>
          </a:p>
          <a:p>
            <a:pPr algn="ctr"/>
            <a:r>
              <a:rPr lang="en-US" sz="1100" dirty="0">
                <a:latin typeface="Helvetica" pitchFamily="2" charset="0"/>
              </a:rPr>
              <a:t>Need More Information? </a:t>
            </a:r>
            <a:r>
              <a:rPr lang="en-US" sz="1100" dirty="0">
                <a:latin typeface="Helvetica" pitchFamily="2" charset="0"/>
                <a:hlinkClick r:id="rId7"/>
              </a:rPr>
              <a:t>Click here</a:t>
            </a:r>
            <a:endParaRPr lang="en-US" sz="1100" dirty="0">
              <a:latin typeface="Helvetica" pitchFamily="2" charset="0"/>
            </a:endParaRPr>
          </a:p>
        </p:txBody>
      </p:sp>
      <p:pic>
        <p:nvPicPr>
          <p:cNvPr id="2" name="IMG_5585 (1)">
            <a:hlinkClick r:id="" action="ppaction://media"/>
            <a:extLst>
              <a:ext uri="{FF2B5EF4-FFF2-40B4-BE49-F238E27FC236}">
                <a16:creationId xmlns:a16="http://schemas.microsoft.com/office/drawing/2014/main" id="{F75F1C2C-C5B6-35A3-DADF-714348844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8" t="9650" r="3543" b="39077"/>
          <a:stretch>
            <a:fillRect/>
          </a:stretch>
        </p:blipFill>
        <p:spPr>
          <a:xfrm>
            <a:off x="7325710" y="1434352"/>
            <a:ext cx="4874794" cy="4011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6C563A-14E2-BB91-CE04-CB593A27A912}"/>
              </a:ext>
            </a:extLst>
          </p:cNvPr>
          <p:cNvSpPr/>
          <p:nvPr/>
        </p:nvSpPr>
        <p:spPr>
          <a:xfrm>
            <a:off x="10089931" y="5538952"/>
            <a:ext cx="1965435" cy="1319048"/>
          </a:xfrm>
          <a:prstGeom prst="rect">
            <a:avLst/>
          </a:prstGeom>
          <a:solidFill>
            <a:srgbClr val="D3D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6C7C4367-60B7-9C28-273B-2C8055CBBF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3952" y="5508081"/>
            <a:ext cx="1845176" cy="421828"/>
          </a:xfrm>
          <a:prstGeom prst="rect">
            <a:avLst/>
          </a:prstGeom>
        </p:spPr>
      </p:pic>
      <p:pic>
        <p:nvPicPr>
          <p:cNvPr id="5" name="Picture 4" descr="A blue and black logo&#10;&#10;AI-generated content may be incorrect.">
            <a:extLst>
              <a:ext uri="{FF2B5EF4-FFF2-40B4-BE49-F238E27FC236}">
                <a16:creationId xmlns:a16="http://schemas.microsoft.com/office/drawing/2014/main" id="{FCE73C04-2150-FE86-CF3B-D1ABB6F957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3951" y="5889631"/>
            <a:ext cx="1879053" cy="380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77E25-ED45-63A9-1F96-46745F8D8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3950" y="6264109"/>
            <a:ext cx="1622812" cy="456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9390A9-446B-CF6F-4278-9967D16B23F7}"/>
              </a:ext>
            </a:extLst>
          </p:cNvPr>
          <p:cNvSpPr/>
          <p:nvPr/>
        </p:nvSpPr>
        <p:spPr>
          <a:xfrm>
            <a:off x="61088" y="5608876"/>
            <a:ext cx="2838523" cy="1144854"/>
          </a:xfrm>
          <a:prstGeom prst="rect">
            <a:avLst/>
          </a:prstGeom>
          <a:solidFill>
            <a:srgbClr val="DBE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blue triangle with white logo&#10;&#10;AI-generated content may be incorrect.">
            <a:extLst>
              <a:ext uri="{FF2B5EF4-FFF2-40B4-BE49-F238E27FC236}">
                <a16:creationId xmlns:a16="http://schemas.microsoft.com/office/drawing/2014/main" id="{C0365F3C-EA26-3EF4-6FEB-A5E23123A2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884" y="5693481"/>
            <a:ext cx="2383536" cy="10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4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191</Words>
  <Application>Microsoft Macintosh PowerPoint</Application>
  <PresentationFormat>Widescreen</PresentationFormat>
  <Paragraphs>40</Paragraphs>
  <Slides>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Helvetica</vt:lpstr>
      <vt:lpstr>Montserrat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Silahian, Christian</dc:creator>
  <cp:lastModifiedBy>Christian SIlahian</cp:lastModifiedBy>
  <cp:revision>26</cp:revision>
  <dcterms:created xsi:type="dcterms:W3CDTF">2018-01-05T20:24:57Z</dcterms:created>
  <dcterms:modified xsi:type="dcterms:W3CDTF">2025-06-09T14:42:25Z</dcterms:modified>
</cp:coreProperties>
</file>